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1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087233-96FB-45B9-6DFB-95967BBC7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E7ED7C8-A209-9DBB-3745-CE888DE03B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366B74-B3AD-4037-45D2-BE70D55FA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FB6C0-E2CB-475A-B687-8FD69DCFF280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C58C9D-39AC-C5AE-BA65-E082FE3D6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8FACB6-5A9C-D8A3-372A-675B5D69B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2276-FE1B-4152-9B67-AC4CE2D71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151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E11492-31F3-1EAC-C66F-E20B4EA20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2A49721-8079-480A-B985-E0681D9975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86417F-7296-BA46-88B1-9420AEA62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FB6C0-E2CB-475A-B687-8FD69DCFF280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A0B06C-FC68-F694-1931-545C9BCE6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B24CC3-07A5-9329-F46B-6FC4FC351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2276-FE1B-4152-9B67-AC4CE2D71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029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C1C8E73-82D0-65BD-1CA2-6495231BDB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4512E45-B6D6-34B7-DA59-3E90A0597A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2D7D32-6216-FA63-36CA-A5C42ABBC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FB6C0-E2CB-475A-B687-8FD69DCFF280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1311B6-E799-6ACC-2C3A-D18C51EDB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CB518D-FCC7-2E1F-5CE3-4CA8BAE5B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2276-FE1B-4152-9B67-AC4CE2D71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083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3195D5-59EC-DCF6-BAF8-A87600ACC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6C4B52-8493-6C97-CBD6-DFC4EF89D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EE2433-257B-922D-18C7-4005C8EB8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FB6C0-E2CB-475A-B687-8FD69DCFF280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E85561-F2C3-EA09-A6D7-4D4D3E79E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F8BA03-8C9D-08AF-7A2A-28429FA9C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2276-FE1B-4152-9B67-AC4CE2D71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987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566BEA-6BC1-A31A-667D-2D01CD2DF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882799-73A1-9F90-CB33-47A1CEA1E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6CF949-8CFB-6AE7-7101-9F260B473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FB6C0-E2CB-475A-B687-8FD69DCFF280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BA16C2-5AD5-CD7A-546C-57F978105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28D950-BC93-5231-EE0D-C1F289BE7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2276-FE1B-4152-9B67-AC4CE2D71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824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26BA81-06B7-53D4-6F75-2921576DB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5B17A2-D4EF-DD25-D3AB-95FC0D5F75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B3874E-F164-0A52-8A2F-E2D6D62CA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8BC247-7E41-D6D9-EDE1-4C34F69E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FB6C0-E2CB-475A-B687-8FD69DCFF280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2DEF9E-AC06-B516-B11F-85A021D30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07D35B-400A-1ED7-12DC-34349B224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2276-FE1B-4152-9B67-AC4CE2D71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115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A57D0-D1E1-5DD7-D1A7-C0418E38C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93BCE1-D70D-7361-0FB4-0B7A822FE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74882F-B035-F739-9EF3-F192838AD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7D5F57E-5AD5-508E-AA3D-597A5FA7FB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98B8ED6-FEAE-0685-1B5E-137EB67C61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B4D8B5A-764D-2F40-49CC-AA4BE7194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FB6C0-E2CB-475A-B687-8FD69DCFF280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F600B9B-069C-669E-4430-96577E531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4FFC087-6A8E-FBC1-DB28-445542900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2276-FE1B-4152-9B67-AC4CE2D71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150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D44CD6-7259-44B9-F5E7-F2944678F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3FE9EF5-946E-FC66-5F57-EF0766460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FB6C0-E2CB-475A-B687-8FD69DCFF280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31FDA47-097C-3A10-7F91-247047DFF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5A1F19-E5A3-8C5C-9221-B2DB220DD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2276-FE1B-4152-9B67-AC4CE2D71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969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DF724BB-289C-3BB3-ED23-6EB3F1B3E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FB6C0-E2CB-475A-B687-8FD69DCFF280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5CF1B34-5FAF-9C7D-59E2-14FFFAA07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47405ED-D2D9-F14A-1E91-1618810BC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2276-FE1B-4152-9B67-AC4CE2D71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7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8F3FC2-8A86-8DB8-B960-8A012DD7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CDACA5-0C70-B7A6-5F2C-93CA91512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BB2EE2-FCED-DF66-4CEE-F94D122D7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74CD18-2D4C-5E35-FF2B-1792277C5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FB6C0-E2CB-475A-B687-8FD69DCFF280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E17989-FC70-C7E4-B3E9-0F6E81988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1FAA1B-E6F5-DA9D-7F66-2440639DA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2276-FE1B-4152-9B67-AC4CE2D71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613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AAFECD-37D8-17E1-2057-405E395C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7CDAD79-8910-5B80-4319-D02964A485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04EF4D4-D55F-EB2B-5ABB-9521762A4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D1D923-9017-8582-8604-C73098C26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FB6C0-E2CB-475A-B687-8FD69DCFF280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B8ECBF-4EF9-77C9-EEB0-4399E6DA4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3F2998-49A1-8C8C-61B0-DA4BD2EF2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2276-FE1B-4152-9B67-AC4CE2D71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439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1A49EB-74BC-16CA-3065-E886D09C3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46C376-E4EF-AC3F-E616-AAB868713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C3902D-BBA4-89FD-9A46-EF63B9877F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FB6C0-E2CB-475A-B687-8FD69DCFF280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494620-F16F-C3D1-065E-87232459F6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0AA8A1-8DDE-1754-5AAA-DCD435A28D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A2276-FE1B-4152-9B67-AC4CE2D71D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272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F12D92-A4EE-1BAB-FAEB-C8953D7C86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Конспект занятия с ребенком с РАС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A18FD52-C323-0F5A-D973-C243A0AC21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Подготовила</a:t>
            </a:r>
            <a:r>
              <a:rPr lang="ru-RU"/>
              <a:t>: Миленькая М.С</a:t>
            </a:r>
          </a:p>
        </p:txBody>
      </p:sp>
    </p:spTree>
    <p:extLst>
      <p:ext uri="{BB962C8B-B14F-4D97-AF65-F5344CB8AC3E}">
        <p14:creationId xmlns:p14="http://schemas.microsoft.com/office/powerpoint/2010/main" val="3970063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6E180B-FD55-99C7-A91C-4414325B6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Шнуровка (5 мин) 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217E98-1234-FCD5-E34F-FA129C983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9963" y="452487"/>
            <a:ext cx="7064603" cy="62688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br>
              <a:rPr lang="ru-RU" dirty="0"/>
            </a:br>
            <a:r>
              <a:rPr lang="ru-RU" dirty="0">
                <a:solidFill>
                  <a:srgbClr val="181818"/>
                </a:solidFill>
                <a:latin typeface="Open Sans" panose="020B0606030504020204" pitchFamily="34" charset="0"/>
              </a:rPr>
              <a:t>Дефектолог</a:t>
            </a: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 выдает ребенку шнуровку, раскладывая перед ребенком фигуры по цвету в столбики, при раскладывании, дефектолог проговаривает цвет и форму предмета. После, педагог дает ребенку шнурок</a:t>
            </a:r>
            <a:r>
              <a:rPr lang="ru-RU" dirty="0">
                <a:solidFill>
                  <a:srgbClr val="181818"/>
                </a:solidFill>
                <a:latin typeface="Open Sans" panose="020B0606030504020204" pitchFamily="34" charset="0"/>
              </a:rPr>
              <a:t>.</a:t>
            </a:r>
            <a:endParaRPr lang="ru-RU" b="0" i="0" dirty="0">
              <a:solidFill>
                <a:srgbClr val="181818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Дефектолог просит взять зеленый круг (может быть другой цвет и форма). Ребенок одной рукой держит шнур, а другой берет фигуры и надевает на шнур 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Аналогичная схема повторяется несколько раз.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 В случае ошибки ребенка, дефектолог указательным жестом руки ребенка показывает верную фигуру, повторно называя ее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32104A-5560-BBB8-708A-CC4BCAB60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701" y="1520071"/>
            <a:ext cx="4133654" cy="413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15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ED9CE5-DC1B-3AF2-9CBF-8862619DE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2061" y="130388"/>
            <a:ext cx="7856456" cy="65972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181818"/>
                </a:solidFill>
                <a:latin typeface="Open Sans" panose="020B0606030504020204" pitchFamily="34" charset="0"/>
              </a:rPr>
              <a:t>Педагог</a:t>
            </a: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 предъявляет ребенку карточку, на которой изображена таблица. строки окрашены цветами (синий, красный, желтый, зеленый), столбики - фигуры (прямоугольник, круг, квадрат, треугольник). На пересечении цвета и фигуры - контур данной фигуры. </a:t>
            </a:r>
          </a:p>
          <a:p>
            <a:pPr marL="0" indent="0">
              <a:buNone/>
            </a:pPr>
            <a:r>
              <a:rPr lang="ru-RU" dirty="0">
                <a:solidFill>
                  <a:srgbClr val="181818"/>
                </a:solidFill>
                <a:latin typeface="Open Sans" panose="020B0606030504020204" pitchFamily="34" charset="0"/>
              </a:rPr>
              <a:t>Дефектолог</a:t>
            </a: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 располагается напротив ребенка, рукой поднимает фигуру (например, красный круг) к области рта и проговаривает название "Красный круг. На красный круг". 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После передает ребенку фигурку, и кладет на соответствующий контур в цветовой строке красного цвета рукой ребенка. Аналогично выполняется поиск оставшихся фигур. 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В случае ошибки, дефектолог акцентирует внимание ребенка на неверном свойстве (например, если ребенок положил красный круг в желтую линию, но на круг, логопед утрированно произносит слово красный в словосочетании "красный круг", одновременно показывая цвет красной линии). 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После завершения выполнения задания - вывешивание кружочка на таблицу.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DE8E78-DA65-9DDC-1CB6-31F6B67E4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140" y="1281799"/>
            <a:ext cx="316230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74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1BB285-3B45-B484-27FB-17BF87362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Раскраска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56A9F2-4330-AC60-81E6-02828A252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ru-RU" dirty="0"/>
            </a:b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После дефектолог раскладывает на столе перед ребенком раскраску-картинку из геометрических фигур и уже выполненный образец закрашивания данной картинки. 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После ребенку выдаются карандаши. </a:t>
            </a:r>
            <a:r>
              <a:rPr lang="ru-RU" dirty="0">
                <a:solidFill>
                  <a:srgbClr val="181818"/>
                </a:solidFill>
                <a:latin typeface="Open Sans" panose="020B0606030504020204" pitchFamily="34" charset="0"/>
              </a:rPr>
              <a:t>Дефектолог</a:t>
            </a: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, по мере закрашивания ребенком картинки, проговаривает действия ребенка. Возможно совместное выполнение ребенка с педагогом.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817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1014FF-D9F0-5A7A-12C0-9995C8F98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C75177-0904-DE51-455B-DDFAD0CCD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По завершению последнего задания – дефектолог вместе с ребенком подходит к доске, вывешивает последний кружок, берет наклейку, убирает игрушки (возможно совместно). </a:t>
            </a:r>
          </a:p>
          <a:p>
            <a:pPr marL="0" indent="0">
              <a:buNone/>
            </a:pPr>
            <a:r>
              <a:rPr lang="ru-RU" dirty="0"/>
              <a:t>После, дефектолог изображает прощальное движение, одновременно проговаривая "Пока, Миша", другой рукой прикасаясь к грудной клетке ребенка. </a:t>
            </a:r>
          </a:p>
        </p:txBody>
      </p:sp>
    </p:spTree>
    <p:extLst>
      <p:ext uri="{BB962C8B-B14F-4D97-AF65-F5344CB8AC3E}">
        <p14:creationId xmlns:p14="http://schemas.microsoft.com/office/powerpoint/2010/main" val="137415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CE360A-7C54-615A-871E-320FB6A27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3377"/>
            <a:ext cx="10515600" cy="5903586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ru-RU" dirty="0"/>
            </a:b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Тема: Цвета и формы</a:t>
            </a:r>
          </a:p>
          <a:p>
            <a:pPr marL="0" indent="0">
              <a:buNone/>
            </a:pPr>
            <a:br>
              <a:rPr lang="ru-RU" dirty="0"/>
            </a:b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Цель: Обогащение пассивного словаря, расширение представлений по теме: "Цвета и формы«</a:t>
            </a:r>
          </a:p>
          <a:p>
            <a:pPr marL="0" indent="0">
              <a:buNone/>
            </a:pPr>
            <a:br>
              <a:rPr lang="ru-RU" dirty="0"/>
            </a:b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Продолжительность занятия: 30 мин.</a:t>
            </a:r>
          </a:p>
          <a:p>
            <a:pPr marL="0" indent="0">
              <a:buNone/>
            </a:pPr>
            <a:br>
              <a:rPr lang="ru-RU" dirty="0"/>
            </a:b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Форма проведения: индивидуальное</a:t>
            </a:r>
          </a:p>
          <a:p>
            <a:pPr marL="0" indent="0">
              <a:buNone/>
            </a:pPr>
            <a:br>
              <a:rPr lang="ru-RU" dirty="0"/>
            </a:b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Этап: подготовительный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2723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856A152-9EE9-E79C-1366-947EFE628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4779"/>
            <a:ext cx="9191920" cy="57621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kumimoji="0" lang="ru-RU" sz="2000" b="1" i="1" u="sng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Задачи:</a:t>
            </a:r>
          </a:p>
          <a:p>
            <a:pPr marL="0" indent="0">
              <a:buNone/>
            </a:pPr>
            <a:endParaRPr kumimoji="0" lang="ru-RU" sz="2000" b="1" i="1" u="sng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Коррекционно-образовательные: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уточнять и расширять представления о свойствах предмета;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учить находить предмет по двум признакам (цвет и форма);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использовать имеющиеся знания в решении простых задач;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обогащать и активизировать словарь по теме;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lang="ru-RU" sz="2000" dirty="0">
                <a:solidFill>
                  <a:srgbClr val="181818"/>
                </a:solidFill>
                <a:latin typeface="Open Sans" panose="020B0606030504020204" pitchFamily="34" charset="0"/>
              </a:rPr>
              <a:t>у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пражнять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в понимании обращенной речи;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lang="ru-RU" sz="2000" dirty="0">
                <a:solidFill>
                  <a:srgbClr val="181818"/>
                </a:solidFill>
                <a:latin typeface="Open Sans" panose="020B0606030504020204" pitchFamily="34" charset="0"/>
              </a:rPr>
              <a:t>р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азвивать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навык произнесения однословного предложения </a:t>
            </a:r>
            <a:r>
              <a:rPr lang="ru-RU" sz="2000" dirty="0">
                <a:solidFill>
                  <a:srgbClr val="181818"/>
                </a:solidFill>
                <a:latin typeface="Open Sans" panose="020B0606030504020204" pitchFamily="34" charset="0"/>
              </a:rPr>
              <a:t>«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Дай»;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lang="ru-RU" sz="2000" dirty="0">
                <a:solidFill>
                  <a:srgbClr val="181818"/>
                </a:solidFill>
                <a:latin typeface="Open Sans" panose="020B0606030504020204" pitchFamily="34" charset="0"/>
              </a:rPr>
              <a:t>у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пражнять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в понимании простой инструкции.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Коррекционно-развивающие: 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развивать зрительное восприятие формы и цветового гнозиса, 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lang="ru-RU" sz="2000" dirty="0">
                <a:solidFill>
                  <a:srgbClr val="181818"/>
                </a:solidFill>
                <a:latin typeface="Open Sans" panose="020B0606030504020204" pitchFamily="34" charset="0"/>
              </a:rPr>
              <a:t>р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азвивать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 память, 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lang="ru-RU" sz="2000" dirty="0">
                <a:solidFill>
                  <a:srgbClr val="181818"/>
                </a:solidFill>
                <a:latin typeface="Open Sans" panose="020B0606030504020204" pitchFamily="34" charset="0"/>
              </a:rPr>
              <a:t>з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акреплять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 пространственную ориентировку, 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lang="ru-RU" sz="2000" dirty="0">
                <a:solidFill>
                  <a:srgbClr val="181818"/>
                </a:solidFill>
                <a:latin typeface="Open Sans" panose="020B0606030504020204" pitchFamily="34" charset="0"/>
              </a:rPr>
              <a:t>р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азвивать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 мелкую моторику.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Коррекционно-воспитательные: 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-формировать интерес к занятию, усидчивость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43383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F872D4-AD5B-8F2C-348B-E51CBDFCE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C5A96B-B689-2178-7CAF-4767DD985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739433" cy="4351338"/>
          </a:xfrm>
        </p:spPr>
        <p:txBody>
          <a:bodyPr/>
          <a:lstStyle/>
          <a:p>
            <a:pPr marL="0" indent="0" algn="just">
              <a:buNone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Оборудование:</a:t>
            </a:r>
          </a:p>
          <a:p>
            <a:pPr marL="0" indent="0" algn="just">
              <a:buNone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Магнитная доска, бумажные кружочки, наклейки (любимая тематика ребенка), крупа, подложка, контуры фигур, карточки-фигуры, логические блоки 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Дьенеша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, шнуровка "Геометрические фигуры" 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Розумний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 Лис, стол.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4157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63F4CF-C60D-EEC6-44E9-87BA32CF6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Организационный момент (3 мин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309935-6329-9BC0-C50D-209B0F8F0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br>
              <a:rPr lang="ru-RU" dirty="0"/>
            </a:b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Ребенок заходит в кабинет, на магнитной доске - расчерченная таблица с количеством заданий, в конце - наклейка с любимой ребенком тематикой. 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Ребенок проходит к столу (ранее отработанный навык), дефектолог сидит напротив. 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Занятие начинается с приветствия. </a:t>
            </a:r>
            <a:r>
              <a:rPr lang="ru-RU" dirty="0">
                <a:solidFill>
                  <a:srgbClr val="181818"/>
                </a:solidFill>
                <a:latin typeface="Open Sans" panose="020B0606030504020204" pitchFamily="34" charset="0"/>
              </a:rPr>
              <a:t>Дефектолог </a:t>
            </a: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протягивает руку ребенку, говорит: "Здравствуй, Миша", одновременно на слове "Миша" другой рукой прикасается груди ребенка. 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Важно, необходимо, чтобы ребенок концентрировал внимание на действиях дефектолога.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1444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2B3BB-30BE-7886-E81D-B16AF59DE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9231" y="66429"/>
            <a:ext cx="10515600" cy="1325563"/>
          </a:xfrm>
        </p:spPr>
        <p:txBody>
          <a:bodyPr/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Магнитная доска (3 мин)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21BEB3-94E7-5713-C7B4-D295FE08F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4685" y="1398243"/>
            <a:ext cx="5217928" cy="509292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br>
              <a:rPr lang="ru-RU" dirty="0"/>
            </a:br>
            <a:r>
              <a:rPr lang="ru-RU" dirty="0">
                <a:solidFill>
                  <a:srgbClr val="181818"/>
                </a:solidFill>
                <a:latin typeface="Open Sans" panose="020B0606030504020204" pitchFamily="34" charset="0"/>
              </a:rPr>
              <a:t>Дефектолог</a:t>
            </a: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 подходит к магнитной доске, за руку сопровождая ребенка. 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Пальцем ребенка </a:t>
            </a:r>
            <a:r>
              <a:rPr lang="ru-RU" dirty="0">
                <a:solidFill>
                  <a:srgbClr val="181818"/>
                </a:solidFill>
                <a:latin typeface="Open Sans" panose="020B0606030504020204" pitchFamily="34" charset="0"/>
              </a:rPr>
              <a:t>педагог</a:t>
            </a: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 считает количество заданий, необходимых для получения наклейки, одновременно проговаривая условия получения данной награды (За каждое выполненное задание ребенок получает кружок, после выполнения задания - ребенок совместно с </a:t>
            </a:r>
            <a:r>
              <a:rPr lang="ru-RU" dirty="0">
                <a:solidFill>
                  <a:srgbClr val="181818"/>
                </a:solidFill>
                <a:latin typeface="Open Sans" panose="020B0606030504020204" pitchFamily="34" charset="0"/>
              </a:rPr>
              <a:t>дефектологом</a:t>
            </a: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 закрепляют его в таблице)</a:t>
            </a:r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FEB6AAD-27A0-CAB5-06CA-82389772A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070543"/>
              </p:ext>
            </p:extLst>
          </p:nvPr>
        </p:nvGraphicFramePr>
        <p:xfrm>
          <a:off x="229385" y="1391991"/>
          <a:ext cx="5992308" cy="2463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8718">
                  <a:extLst>
                    <a:ext uri="{9D8B030D-6E8A-4147-A177-3AD203B41FA5}">
                      <a16:colId xmlns:a16="http://schemas.microsoft.com/office/drawing/2014/main" val="2320341981"/>
                    </a:ext>
                  </a:extLst>
                </a:gridCol>
                <a:gridCol w="998718">
                  <a:extLst>
                    <a:ext uri="{9D8B030D-6E8A-4147-A177-3AD203B41FA5}">
                      <a16:colId xmlns:a16="http://schemas.microsoft.com/office/drawing/2014/main" val="2574783345"/>
                    </a:ext>
                  </a:extLst>
                </a:gridCol>
                <a:gridCol w="998718">
                  <a:extLst>
                    <a:ext uri="{9D8B030D-6E8A-4147-A177-3AD203B41FA5}">
                      <a16:colId xmlns:a16="http://schemas.microsoft.com/office/drawing/2014/main" val="1464150082"/>
                    </a:ext>
                  </a:extLst>
                </a:gridCol>
                <a:gridCol w="998718">
                  <a:extLst>
                    <a:ext uri="{9D8B030D-6E8A-4147-A177-3AD203B41FA5}">
                      <a16:colId xmlns:a16="http://schemas.microsoft.com/office/drawing/2014/main" val="338173702"/>
                    </a:ext>
                  </a:extLst>
                </a:gridCol>
                <a:gridCol w="998718">
                  <a:extLst>
                    <a:ext uri="{9D8B030D-6E8A-4147-A177-3AD203B41FA5}">
                      <a16:colId xmlns:a16="http://schemas.microsoft.com/office/drawing/2014/main" val="3730242880"/>
                    </a:ext>
                  </a:extLst>
                </a:gridCol>
                <a:gridCol w="998718">
                  <a:extLst>
                    <a:ext uri="{9D8B030D-6E8A-4147-A177-3AD203B41FA5}">
                      <a16:colId xmlns:a16="http://schemas.microsoft.com/office/drawing/2014/main" val="1046427572"/>
                    </a:ext>
                  </a:extLst>
                </a:gridCol>
              </a:tblGrid>
              <a:tr h="123178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Приз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0391701"/>
                  </a:ext>
                </a:extLst>
              </a:tr>
              <a:tr h="123178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428282"/>
                  </a:ext>
                </a:extLst>
              </a:tr>
            </a:tbl>
          </a:graphicData>
        </a:graphic>
      </p:graphicFrame>
      <p:sp>
        <p:nvSpPr>
          <p:cNvPr id="5" name="Блок-схема: узел 4">
            <a:extLst>
              <a:ext uri="{FF2B5EF4-FFF2-40B4-BE49-F238E27FC236}">
                <a16:creationId xmlns:a16="http://schemas.microsoft.com/office/drawing/2014/main" id="{C8FA2B78-1FA2-575B-037C-52CEDD082168}"/>
              </a:ext>
            </a:extLst>
          </p:cNvPr>
          <p:cNvSpPr/>
          <p:nvPr/>
        </p:nvSpPr>
        <p:spPr>
          <a:xfrm>
            <a:off x="380706" y="4348112"/>
            <a:ext cx="697583" cy="731675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>
            <a:extLst>
              <a:ext uri="{FF2B5EF4-FFF2-40B4-BE49-F238E27FC236}">
                <a16:creationId xmlns:a16="http://schemas.microsoft.com/office/drawing/2014/main" id="{86D7263A-F6F6-532A-2B93-9F14A621F545}"/>
              </a:ext>
            </a:extLst>
          </p:cNvPr>
          <p:cNvSpPr/>
          <p:nvPr/>
        </p:nvSpPr>
        <p:spPr>
          <a:xfrm>
            <a:off x="1449859" y="4348112"/>
            <a:ext cx="697583" cy="731675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>
            <a:extLst>
              <a:ext uri="{FF2B5EF4-FFF2-40B4-BE49-F238E27FC236}">
                <a16:creationId xmlns:a16="http://schemas.microsoft.com/office/drawing/2014/main" id="{79614758-DE96-32E1-4CF8-D6EA1AAE5479}"/>
              </a:ext>
            </a:extLst>
          </p:cNvPr>
          <p:cNvSpPr/>
          <p:nvPr/>
        </p:nvSpPr>
        <p:spPr>
          <a:xfrm>
            <a:off x="2454803" y="4348112"/>
            <a:ext cx="697583" cy="731675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>
            <a:extLst>
              <a:ext uri="{FF2B5EF4-FFF2-40B4-BE49-F238E27FC236}">
                <a16:creationId xmlns:a16="http://schemas.microsoft.com/office/drawing/2014/main" id="{275306E7-10B7-0B04-D89C-BA46C1ABF2A5}"/>
              </a:ext>
            </a:extLst>
          </p:cNvPr>
          <p:cNvSpPr/>
          <p:nvPr/>
        </p:nvSpPr>
        <p:spPr>
          <a:xfrm>
            <a:off x="3399689" y="4348111"/>
            <a:ext cx="697583" cy="731675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7AE62EE3-81E1-8046-0C2A-B9F8100F0C6E}"/>
              </a:ext>
            </a:extLst>
          </p:cNvPr>
          <p:cNvSpPr/>
          <p:nvPr/>
        </p:nvSpPr>
        <p:spPr>
          <a:xfrm>
            <a:off x="4379653" y="4348110"/>
            <a:ext cx="697583" cy="731675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373BA5D-19A3-D83E-70F1-E0B64BC39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580" y="2623777"/>
            <a:ext cx="1268724" cy="126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706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EAC2E6-F452-9DD1-05D8-4FBFB90E6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122"/>
            <a:ext cx="10515600" cy="716437"/>
          </a:xfrm>
        </p:spPr>
        <p:txBody>
          <a:bodyPr/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Крупа (4 мин)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F49D92-DFD8-BC00-EF29-1DA0FF7AC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1497" y="113122"/>
            <a:ext cx="6344239" cy="637975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br>
              <a:rPr lang="ru-RU" dirty="0"/>
            </a:br>
            <a:r>
              <a:rPr lang="ru-RU" dirty="0">
                <a:solidFill>
                  <a:srgbClr val="181818"/>
                </a:solidFill>
                <a:latin typeface="Open Sans" panose="020B0606030504020204" pitchFamily="34" charset="0"/>
              </a:rPr>
              <a:t>Дефектолог</a:t>
            </a: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 подводит ребенка к столу (на столе - крупа, подложка, фигуры). Дефектолог пальцем ребенка рисует фигуры (прямоугольник, треугольник, квадрат, круг). 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При этом проговаривая название фигуры. После, Дефектолог  пальцем ребенка, показывает аналогичную карточку, называя фигуру. 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После, обращаясь к ребенку, произносит: "Дай мне … (название фигуры)", одновременно сопровождая жестом руки. Данная схема повторяется для каждой фигуры, после идет по второму кругу, только уже без жеста. 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F9CB77-C979-E9CA-D7BD-879E69445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64" y="915660"/>
            <a:ext cx="4965310" cy="371887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FD488F-FF92-3C8A-E524-773579C04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245" y="4185501"/>
            <a:ext cx="3887661" cy="255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07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B4E1E0-9BE0-16D7-AF09-7300DBA97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A0A24E-CD31-F866-B527-AB4AB3D28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конце, ребенок получает кружок, и совместно с дефектологом  закрепляет его на доске.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D9F7786-A9D1-3086-8E57-4A71661E15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993931"/>
              </p:ext>
            </p:extLst>
          </p:nvPr>
        </p:nvGraphicFramePr>
        <p:xfrm>
          <a:off x="838200" y="3041683"/>
          <a:ext cx="5992308" cy="2463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8718">
                  <a:extLst>
                    <a:ext uri="{9D8B030D-6E8A-4147-A177-3AD203B41FA5}">
                      <a16:colId xmlns:a16="http://schemas.microsoft.com/office/drawing/2014/main" val="3328144009"/>
                    </a:ext>
                  </a:extLst>
                </a:gridCol>
                <a:gridCol w="998718">
                  <a:extLst>
                    <a:ext uri="{9D8B030D-6E8A-4147-A177-3AD203B41FA5}">
                      <a16:colId xmlns:a16="http://schemas.microsoft.com/office/drawing/2014/main" val="597832864"/>
                    </a:ext>
                  </a:extLst>
                </a:gridCol>
                <a:gridCol w="998718">
                  <a:extLst>
                    <a:ext uri="{9D8B030D-6E8A-4147-A177-3AD203B41FA5}">
                      <a16:colId xmlns:a16="http://schemas.microsoft.com/office/drawing/2014/main" val="3140533162"/>
                    </a:ext>
                  </a:extLst>
                </a:gridCol>
                <a:gridCol w="998718">
                  <a:extLst>
                    <a:ext uri="{9D8B030D-6E8A-4147-A177-3AD203B41FA5}">
                      <a16:colId xmlns:a16="http://schemas.microsoft.com/office/drawing/2014/main" val="4221319734"/>
                    </a:ext>
                  </a:extLst>
                </a:gridCol>
                <a:gridCol w="998718">
                  <a:extLst>
                    <a:ext uri="{9D8B030D-6E8A-4147-A177-3AD203B41FA5}">
                      <a16:colId xmlns:a16="http://schemas.microsoft.com/office/drawing/2014/main" val="1866293096"/>
                    </a:ext>
                  </a:extLst>
                </a:gridCol>
                <a:gridCol w="998718">
                  <a:extLst>
                    <a:ext uri="{9D8B030D-6E8A-4147-A177-3AD203B41FA5}">
                      <a16:colId xmlns:a16="http://schemas.microsoft.com/office/drawing/2014/main" val="1835706684"/>
                    </a:ext>
                  </a:extLst>
                </a:gridCol>
              </a:tblGrid>
              <a:tr h="123178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Приз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971430"/>
                  </a:ext>
                </a:extLst>
              </a:tr>
              <a:tr h="123178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760389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2A676E-DBA0-581E-4D89-A77DC94BA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097" y="4537120"/>
            <a:ext cx="713294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42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AD0DF6-B957-52E4-D5F5-C41FF516C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115" y="0"/>
            <a:ext cx="10515600" cy="1325563"/>
          </a:xfrm>
        </p:spPr>
        <p:txBody>
          <a:bodyPr/>
          <a:lstStyle/>
          <a:p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Кубики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Дьенеша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(5 мин)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CDAE03-B3B1-B5C7-B162-F57A70FA0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5059" y="1027905"/>
            <a:ext cx="7036324" cy="56179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br>
              <a:rPr lang="ru-RU" dirty="0"/>
            </a:b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Перед ребенком кладутся узоры с контурами из пособия </a:t>
            </a:r>
            <a:r>
              <a:rPr lang="ru-RU" b="0" i="0" dirty="0" err="1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Дьёныша</a:t>
            </a: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>
                <a:solidFill>
                  <a:srgbClr val="181818"/>
                </a:solidFill>
                <a:latin typeface="Open Sans" panose="020B0606030504020204" pitchFamily="34" charset="0"/>
              </a:rPr>
              <a:t>Педагог </a:t>
            </a: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пальцем нажимает на подбородок ребенка, вместо него озвучивая: "Дай". 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После чего, дефектолог передает в руку ребенка один из блоков </a:t>
            </a:r>
            <a:r>
              <a:rPr lang="ru-RU" b="0" i="0" dirty="0" err="1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Дьенеша</a:t>
            </a: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, называя его форму и цвет. Ребенок кладет блок на картинку. 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Схема повторяется</a:t>
            </a:r>
            <a:r>
              <a:rPr lang="ru-RU" dirty="0">
                <a:solidFill>
                  <a:srgbClr val="181818"/>
                </a:solidFill>
                <a:latin typeface="Open Sans" panose="020B0606030504020204" pitchFamily="34" charset="0"/>
              </a:rPr>
              <a:t>. </a:t>
            </a: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В случае неверного нахождения контура фигуры, дефектолог поднимает фигуру, снова называет её форму и цвет, а после жестом указывает на аналогичный контур на рисунке.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0EB546-3379-37AF-3CCA-BDC51C253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17" y="1225484"/>
            <a:ext cx="4958499" cy="371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3171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1545</TotalTime>
  <Words>885</Words>
  <Application>Microsoft Office PowerPoint</Application>
  <PresentationFormat>Широкоэкранный</PresentationFormat>
  <Paragraphs>59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Open Sans</vt:lpstr>
      <vt:lpstr>Тема Office</vt:lpstr>
      <vt:lpstr>Конспект занятия с ребенком с РАС </vt:lpstr>
      <vt:lpstr>Презентация PowerPoint</vt:lpstr>
      <vt:lpstr>Презентация PowerPoint</vt:lpstr>
      <vt:lpstr>Презентация PowerPoint</vt:lpstr>
      <vt:lpstr>Организационный момент (3 мин)</vt:lpstr>
      <vt:lpstr>Магнитная доска (3 мин)</vt:lpstr>
      <vt:lpstr>Крупа (4 мин)</vt:lpstr>
      <vt:lpstr>Презентация PowerPoint</vt:lpstr>
      <vt:lpstr>Кубики Дьенеша (5 мин)</vt:lpstr>
      <vt:lpstr>Шнуровка (5 мин) </vt:lpstr>
      <vt:lpstr>Презентация PowerPoint</vt:lpstr>
      <vt:lpstr>Раскраска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Милена Миленькая</dc:creator>
  <cp:lastModifiedBy>Милена Миленькая</cp:lastModifiedBy>
  <cp:revision>3</cp:revision>
  <dcterms:created xsi:type="dcterms:W3CDTF">2023-12-18T19:15:48Z</dcterms:created>
  <dcterms:modified xsi:type="dcterms:W3CDTF">2025-03-17T17:34:20Z</dcterms:modified>
</cp:coreProperties>
</file>